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0"/>
  </p:notesMasterIdLst>
  <p:sldIdLst>
    <p:sldId id="256" r:id="rId2"/>
    <p:sldId id="323" r:id="rId3"/>
    <p:sldId id="322" r:id="rId4"/>
    <p:sldId id="321" r:id="rId5"/>
    <p:sldId id="324" r:id="rId6"/>
    <p:sldId id="325" r:id="rId7"/>
    <p:sldId id="318" r:id="rId8"/>
    <p:sldId id="309" r:id="rId9"/>
    <p:sldId id="326" r:id="rId10"/>
    <p:sldId id="300" r:id="rId11"/>
    <p:sldId id="274" r:id="rId12"/>
    <p:sldId id="304" r:id="rId13"/>
    <p:sldId id="327" r:id="rId14"/>
    <p:sldId id="275" r:id="rId15"/>
    <p:sldId id="276" r:id="rId16"/>
    <p:sldId id="277" r:id="rId17"/>
    <p:sldId id="278" r:id="rId18"/>
    <p:sldId id="319" r:id="rId19"/>
    <p:sldId id="303" r:id="rId20"/>
    <p:sldId id="279" r:id="rId21"/>
    <p:sldId id="280" r:id="rId22"/>
    <p:sldId id="328" r:id="rId23"/>
    <p:sldId id="281" r:id="rId24"/>
    <p:sldId id="282" r:id="rId25"/>
    <p:sldId id="283" r:id="rId26"/>
    <p:sldId id="284" r:id="rId27"/>
    <p:sldId id="257" r:id="rId28"/>
    <p:sldId id="310" r:id="rId29"/>
    <p:sldId id="269" r:id="rId30"/>
    <p:sldId id="273" r:id="rId31"/>
    <p:sldId id="308" r:id="rId32"/>
    <p:sldId id="262" r:id="rId33"/>
    <p:sldId id="268" r:id="rId34"/>
    <p:sldId id="320" r:id="rId35"/>
    <p:sldId id="285" r:id="rId36"/>
    <p:sldId id="286" r:id="rId37"/>
    <p:sldId id="287" r:id="rId38"/>
    <p:sldId id="288" r:id="rId39"/>
    <p:sldId id="289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29" r:id="rId48"/>
    <p:sldId id="330" r:id="rId49"/>
  </p:sldIdLst>
  <p:sldSz cx="9144000" cy="6858000" type="screen4x3"/>
  <p:notesSz cx="6858000" cy="9144000"/>
  <p:embeddedFontLst>
    <p:embeddedFont>
      <p:font typeface="210 다락방 B" panose="020206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스퀘어" panose="020B0600000101010101" pitchFamily="50" charset="-127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KoPubWorld돋움체 Medium" panose="00000600000000000000" pitchFamily="2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495A"/>
    <a:srgbClr val="FF7C80"/>
    <a:srgbClr val="FFC283"/>
    <a:srgbClr val="FDA7BC"/>
    <a:srgbClr val="FF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84845" autoAdjust="0"/>
  </p:normalViewPr>
  <p:slideViewPr>
    <p:cSldViewPr snapToGrid="0" showGuides="1">
      <p:cViewPr varScale="1">
        <p:scale>
          <a:sx n="138" d="100"/>
          <a:sy n="138" d="100"/>
        </p:scale>
        <p:origin x="170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CE17-884A-4D18-A328-48A16FCA455E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BA990-EDD5-420B-91FF-C6787B0A8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게임디자인학과 </a:t>
            </a:r>
            <a:r>
              <a:rPr lang="en-US" altLang="ko-KR" dirty="0" smtClean="0"/>
              <a:t>19</a:t>
            </a:r>
            <a:r>
              <a:rPr lang="ko-KR" altLang="en-US" dirty="0" smtClean="0"/>
              <a:t>학번 </a:t>
            </a:r>
            <a:r>
              <a:rPr lang="ko-KR" altLang="en-US" dirty="0" err="1" smtClean="0"/>
              <a:t>진보미</a:t>
            </a:r>
            <a:r>
              <a:rPr lang="ko-KR" altLang="en-US" baseline="0" dirty="0" smtClean="0"/>
              <a:t> 졸업작품프로젝트 게임 </a:t>
            </a:r>
            <a:r>
              <a:rPr lang="ko-KR" altLang="en-US" baseline="0" dirty="0" err="1" smtClean="0"/>
              <a:t>발표시작하겠습니다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0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 규칙은 이해하기 쉽게 예시를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준비했습니다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전투는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차례를 서로 한번씩 진행하는 것을 반복하며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한쪽의 모든 캐릭터가 전멸하는 경우 승패가 결정됩니다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플레이어는 자신의 차례에 카드를 선택하여 몬스터를 공격할 수 있는데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미리 마을에서 장착하고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와야하고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던전에서는 수정이 불가능합니다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최대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스킬카드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아이템카드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장을 장착할 수 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시작되면 전투에 돌입한 캐릭터 숫자만큼 카드를 뽑는데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예를들면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개의 캐릭터가 각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장씩 카드를 장착한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상태일때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전투가 시작되면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장의 카드 중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장을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랜덤하게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뽑습니다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사용하지 않는 한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해당 전투에서는 유지 되고 손에 들고 있는 카드는 중복되지 않습니다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72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플레이어는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차례마다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한장의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카드를 사용할 수 있고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카드를 선택하고 실행 버튼을 누르면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해당하는 효과를 발휘합니다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플레이어의 공격 종료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후 적의 차례로 넘어갑니다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적의 차례에는 현재 존재하는 적의 스킬 중 하나의 스킬을 발동하고 다시 플레이어의 차례로 돌아옵니다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2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dirty="0" smtClean="0"/>
              <a:t>플레이어 차례로 돌아가면 빈 </a:t>
            </a:r>
            <a:r>
              <a:rPr lang="ko-KR" altLang="en-US" dirty="0" smtClean="0"/>
              <a:t>자리에 마을에서 장착한 카드 중 하나가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추가됩니다</a:t>
            </a:r>
            <a:r>
              <a:rPr lang="en-US" altLang="ko-KR" dirty="0" smtClean="0"/>
              <a:t>.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뽑을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수 있는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카드가 없을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경우 카드를 뽑지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않습니다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55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적을 모두 전멸시켜 전투가 종료되는 경우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등장한 적의 종류와 확률에 따라 보상을 획득할 수 있습니다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또한 던전 층에 따라 무슨 적이 나올지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얼마나 나올지 확률이 변동되고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한 진영에 등장할 수 있는 적과 아군은 최대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마리로 한정됩니다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사망한 캐릭터는 전투가 끝나도 사망 상태가 유지됩니다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0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현황입니다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그래픽리소스가 아직 적용되지않았지만 카드를 누르면 몬스터의 </a:t>
            </a:r>
            <a:r>
              <a:rPr lang="en-US" altLang="ko-KR" dirty="0" err="1" smtClean="0"/>
              <a:t>hp</a:t>
            </a:r>
            <a:r>
              <a:rPr lang="ko-KR" altLang="en-US" dirty="0" smtClean="0"/>
              <a:t>가 감소하고 턴이 진행되는 것까지 진행되었습니다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왼쪽상단</a:t>
            </a:r>
            <a:r>
              <a:rPr lang="ko-KR" altLang="en-US" dirty="0" smtClean="0"/>
              <a:t> 글씨를 통해 전투상황을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44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아까 일정확률로 </a:t>
            </a:r>
            <a:r>
              <a:rPr lang="ko-KR" altLang="en-US" dirty="0" err="1" smtClean="0"/>
              <a:t>전투혹은</a:t>
            </a:r>
            <a:r>
              <a:rPr lang="ko-KR" altLang="en-US" dirty="0" smtClean="0"/>
              <a:t> 이벤트가 발생한다고 </a:t>
            </a:r>
            <a:r>
              <a:rPr lang="ko-KR" altLang="en-US" dirty="0" err="1" smtClean="0"/>
              <a:t>설명드렸었는데</a:t>
            </a:r>
            <a:r>
              <a:rPr lang="ko-KR" altLang="en-US" dirty="0" smtClean="0"/>
              <a:t> 이벤트에 대한 설명입니다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이것도 예시 화면과 함께 설명하겠습니다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3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팀을 간략하게 소개하고 저희 팀이 개발할 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향후 개발 계획 순으로 발표하겠습니다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00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 사건 발생 하면 선택지가 등장합니다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선택지마다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다른 효과가 존재하고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 선택 시 해당 효과를 적용하고 다음 층으로 이동합니다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 중엔 던전을 탈출하는 선택지도 있는데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매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 단위로 던전을 탈출하는 선택지가 무조건 등장합니다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85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의뢰시스템이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의뢰는</a:t>
            </a:r>
            <a:r>
              <a:rPr lang="ko-KR" altLang="en-US" baseline="0" dirty="0" smtClean="0"/>
              <a:t> 특정 몬스터를 </a:t>
            </a:r>
            <a:r>
              <a:rPr lang="ko-KR" altLang="en-US" baseline="0" dirty="0" err="1" smtClean="0"/>
              <a:t>잡아달라던가</a:t>
            </a:r>
            <a:r>
              <a:rPr lang="ko-KR" altLang="en-US" baseline="0" dirty="0" smtClean="0"/>
              <a:t> 몬스터를 잡으면 나오는 전리품을 요구하고 의뢰를 완료하면 재화 또는 특정 아이템을 지급합니다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의뢰 진행을 통해 플레이어 경험치를 올릴 수 있으며 이를 통해 더 높은 의뢰와 던전을 해금할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6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던전내에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가 있기 때문에 바로바로 의뢰 </a:t>
            </a:r>
            <a:r>
              <a:rPr lang="ko-KR" altLang="en-US" dirty="0" err="1" smtClean="0"/>
              <a:t>진행도를</a:t>
            </a:r>
            <a:r>
              <a:rPr lang="ko-KR" altLang="en-US" dirty="0" smtClean="0"/>
              <a:t> 확인하고 완료할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7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효과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도 있는데 이벤트로 선택한 버프 효과를 </a:t>
            </a:r>
            <a:r>
              <a:rPr lang="ko-KR" altLang="en-US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08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캐릭터를 선택하면 보유중인 스킬</a:t>
            </a:r>
            <a:r>
              <a:rPr lang="ko-KR" altLang="en-US" baseline="0" dirty="0" smtClean="0"/>
              <a:t> 등 캐릭터 정보를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050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전투 배경은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스테이지는 초원 배경에서 마을로 점점 이동하며 삭막해진다는 컨셉으로 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5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다음은 캐릭터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추가로 제작될 수 있으나 우선 하나의 캐릭터 개발만 목표로 하고있습니다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던전 진행에 필수적인 스킬을 보유하고 있고 특정 상황을 겪을 때마다</a:t>
            </a:r>
            <a:r>
              <a:rPr lang="ko-KR" altLang="en-US" baseline="0" dirty="0" smtClean="0"/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패시브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능력치가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추가되거나 숙련도가 오릅니다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69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개발중인 캐릭터입니다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직업은 마법사로 공격력은 강하지만 </a:t>
            </a:r>
            <a:r>
              <a:rPr lang="en-US" altLang="ko-KR" dirty="0" err="1" smtClean="0"/>
              <a:t>hp</a:t>
            </a:r>
            <a:r>
              <a:rPr lang="ko-KR" altLang="en-US" dirty="0" smtClean="0"/>
              <a:t>가 낮고 </a:t>
            </a:r>
            <a:r>
              <a:rPr lang="en-US" altLang="ko-KR" dirty="0" err="1" smtClean="0"/>
              <a:t>mp</a:t>
            </a:r>
            <a:r>
              <a:rPr lang="ko-KR" altLang="en-US" dirty="0" smtClean="0"/>
              <a:t>가 높은 특징이 있습니다</a:t>
            </a:r>
            <a:r>
              <a:rPr lang="en-US" altLang="ko-KR" dirty="0" smtClean="0"/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마을로 가거나 매 전투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종료시마다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일정량의 마나를 회복하고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마나를 사용하여 몬스터를 공격하는 캐릭터 입니다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컨셉은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한국풍에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부채를 무기로 사용하는 도사 여자아이로 정했습니다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부채를 휘두르면 복숭아꽃이 흩날리는 컨셉입니다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28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캐릭터 원화입니다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02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원화를 바탕으로 작업한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모델링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조금의 수정을 거친 후 게임에 적용될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0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팀명은</a:t>
            </a:r>
            <a:r>
              <a:rPr lang="ko-KR" altLang="en-US" dirty="0" smtClean="0"/>
              <a:t> 게으른 제작자에게 미래는 없다</a:t>
            </a:r>
            <a:r>
              <a:rPr lang="en-US" altLang="ko-KR" dirty="0" smtClean="0"/>
              <a:t>!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줄여서 </a:t>
            </a:r>
            <a:r>
              <a:rPr lang="ko-KR" altLang="en-US" baseline="0" dirty="0" err="1" smtClean="0"/>
              <a:t>게제미없다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부지런하게 개발하겠다는 저희 팀원들의 의지가 담겨있습니다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8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던전에 나타나는 몬스터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몬스터와 관련된 컨셉은 아직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정해지지 않아서 추후에 추가하도록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전반적으로 깜찍한 디자인으로 하고 던전의 층이 높아질수록 </a:t>
            </a:r>
            <a:r>
              <a:rPr lang="ko-KR" altLang="en-US" dirty="0" err="1" smtClean="0"/>
              <a:t>강해보이게</a:t>
            </a:r>
            <a:r>
              <a:rPr lang="ko-KR" altLang="en-US" dirty="0" smtClean="0"/>
              <a:t> 제작할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500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나온 몬스터 컨셉입니다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던전 초반은 초원컨셉이기 때문에 </a:t>
            </a:r>
            <a:r>
              <a:rPr lang="ko-KR" altLang="en-US" dirty="0" err="1" smtClean="0"/>
              <a:t>돌맹이를</a:t>
            </a:r>
            <a:r>
              <a:rPr lang="ko-KR" altLang="en-US" dirty="0" smtClean="0"/>
              <a:t> 몬스터로 정하였고 모델링을 </a:t>
            </a:r>
            <a:r>
              <a:rPr lang="ko-KR" altLang="en-US" dirty="0" err="1" smtClean="0"/>
              <a:t>여러개</a:t>
            </a:r>
            <a:r>
              <a:rPr lang="ko-KR" altLang="en-US" dirty="0" smtClean="0"/>
              <a:t> 하기보다 이펙트만 수정하여 효율적으로 작업할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0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모델링된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돌맹이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5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던전에서 전투가 끝나면 마을로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이동합니다</a:t>
            </a:r>
            <a:r>
              <a:rPr lang="en-US" altLang="ko-KR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baseline="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마을은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주로 재화를 소모하는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소모처</a:t>
            </a: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로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수련</a:t>
            </a:r>
            <a:r>
              <a:rPr lang="en-US" altLang="ko-KR" sz="1200" dirty="0" smtClean="0">
                <a:latin typeface="+mn-lt"/>
                <a:ea typeface="+mn-ea"/>
                <a:cs typeface="+mn-cs"/>
              </a:rPr>
              <a:t>, 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상점</a:t>
            </a:r>
            <a:r>
              <a:rPr lang="en-US" altLang="ko-KR" sz="1200" dirty="0" smtClean="0">
                <a:latin typeface="+mn-lt"/>
                <a:ea typeface="+mn-ea"/>
                <a:cs typeface="+mn-cs"/>
              </a:rPr>
              <a:t>, </a:t>
            </a:r>
            <a:r>
              <a:rPr lang="ko-KR" altLang="en-US" sz="1200" dirty="0" err="1" smtClean="0">
                <a:latin typeface="+mn-lt"/>
                <a:ea typeface="+mn-ea"/>
                <a:cs typeface="+mn-cs"/>
              </a:rPr>
              <a:t>용병단</a:t>
            </a:r>
            <a:r>
              <a:rPr lang="ko-KR" altLang="en-US" sz="1200" dirty="0" smtClean="0">
                <a:latin typeface="+mn-lt"/>
                <a:ea typeface="+mn-ea"/>
                <a:cs typeface="+mn-cs"/>
              </a:rPr>
              <a:t> 기능이 있습니다</a:t>
            </a:r>
            <a:r>
              <a:rPr lang="en-US" altLang="ko-KR" sz="1200" dirty="0" smtClean="0">
                <a:latin typeface="+mn-lt"/>
                <a:ea typeface="+mn-ea"/>
                <a:cs typeface="+mn-cs"/>
              </a:rPr>
              <a:t>.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7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수련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던전에서 </a:t>
            </a:r>
            <a:r>
              <a:rPr lang="ko-KR" altLang="en-US" dirty="0" smtClean="0"/>
              <a:t>얻은 재화를 지불하면 캐릭터를 </a:t>
            </a:r>
            <a:r>
              <a:rPr lang="ko-KR" altLang="en-US" dirty="0" err="1" smtClean="0"/>
              <a:t>수련시킬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75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수련을 통해 </a:t>
            </a:r>
            <a:r>
              <a:rPr lang="ko-KR" altLang="en-US" baseline="0" dirty="0" smtClean="0"/>
              <a:t>스킬 카드를 </a:t>
            </a:r>
            <a:r>
              <a:rPr lang="ko-KR" altLang="en-US" baseline="0" dirty="0" smtClean="0"/>
              <a:t>획득하거나 스킬의 숙련도를 높일 </a:t>
            </a:r>
            <a:r>
              <a:rPr lang="ko-KR" altLang="en-US" baseline="0" dirty="0" smtClean="0"/>
              <a:t>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17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상점에서는 던전 공략에 필요한 아이템을 구매할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캐릭터 레벨이 높아지면 잠금이 풀리고 살 수 있는 아이템이 늘어납니다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24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용병단에서는 자신이 가지고 있는 캐릭터들의 보유하고 있는 스킬</a:t>
            </a:r>
            <a:r>
              <a:rPr lang="ko-KR" altLang="en-US" baseline="0" dirty="0" smtClean="0"/>
              <a:t> 등급 등을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84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모험시작</a:t>
            </a:r>
            <a:r>
              <a:rPr lang="ko-KR" altLang="en-US" dirty="0" smtClean="0"/>
              <a:t> 버튼을 누르면 탐험할 던전과 고용한 캐릭터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받은 의뢰를 확인 할 수 있고 모험 출발 버튼을 누르면 전투가 시작됩니다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200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탐험할 던전은 직접 선택할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1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r>
              <a:rPr lang="ko-KR" altLang="en-US" dirty="0" err="1" smtClean="0"/>
              <a:t>게제미없다의</a:t>
            </a:r>
            <a:r>
              <a:rPr lang="ko-KR" altLang="en-US" dirty="0" smtClean="0"/>
              <a:t> 팀원은 재학생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졸업생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명으로 이루어져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기존에 제작 중이던 게임을 졸업작품으로 하게 되어 졸업생분들이 팀원으로 함께하게 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팀원으로는 신윤정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팀장을 맡은 </a:t>
            </a:r>
            <a:r>
              <a:rPr lang="ko-KR" altLang="en-US" dirty="0" err="1" smtClean="0"/>
              <a:t>엄태은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발표를 하고있는 저 </a:t>
            </a:r>
            <a:r>
              <a:rPr lang="ko-KR" altLang="en-US" dirty="0" err="1" smtClean="0"/>
              <a:t>진보미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졸업생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명으로 이루어져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맡은 역할은 </a:t>
            </a:r>
            <a:r>
              <a:rPr lang="en-US" altLang="ko-KR" baseline="0" dirty="0" err="1" smtClean="0"/>
              <a:t>ppt</a:t>
            </a:r>
            <a:r>
              <a:rPr lang="ko-KR" altLang="en-US" baseline="0" dirty="0" smtClean="0"/>
              <a:t>내용과 같습니다</a:t>
            </a:r>
            <a:r>
              <a:rPr lang="en-US" altLang="ko-KR" baseline="0" dirty="0" smtClean="0"/>
              <a:t>.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5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던전에서 사용할 아이템을 장착할 수 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15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장착할 캐릭터를 선택할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62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받을 수 있는 의뢰도 던전 출발 전 확인하고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55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받고 싶은 의뢰를 받으면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31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smtClean="0"/>
              <a:t>향후 개발 계획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25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62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개발 게임소개 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4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게임명은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HardCoreDungeon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하드코어던전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매우어려운</a:t>
            </a:r>
            <a:r>
              <a:rPr lang="ko-KR" altLang="en-US" baseline="0" dirty="0" smtClean="0"/>
              <a:t> 던전이란 뜻으로 가볍게 임시로 지었습니다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4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하드코어 던전은 캐릭터와 몬스터가 </a:t>
            </a:r>
            <a:r>
              <a:rPr lang="ko-KR" altLang="en-US" dirty="0" err="1" smtClean="0"/>
              <a:t>턴제</a:t>
            </a:r>
            <a:r>
              <a:rPr lang="ko-KR" altLang="en-US" dirty="0" smtClean="0"/>
              <a:t> 공격하며 진행되고 카드로 몬스터를 공격하며 던전을 공략하는 게임입니다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던전의 전투방식을 많이 따왔는데 잠깐 영상으로 보여드리겠습니다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방식의 게임입니다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64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게임의 특징은 </a:t>
            </a:r>
            <a:r>
              <a:rPr lang="en-US" altLang="ko-KR" dirty="0" smtClean="0"/>
              <a:t>2d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를 모두 활용한다는 점입니다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던전과 달리 캐릭터와 몬스터가 전투하는 던전은 원신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붕괴와같은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카툰렌더링</a:t>
            </a:r>
            <a:r>
              <a:rPr lang="ko-KR" altLang="en-US" dirty="0" smtClean="0"/>
              <a:t> 방식을 활용한 </a:t>
            </a:r>
            <a:r>
              <a:rPr lang="en-US" altLang="ko-KR" dirty="0" smtClean="0"/>
              <a:t>3D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감성판타지</a:t>
            </a:r>
            <a:r>
              <a:rPr lang="ko-KR" altLang="en-US" baseline="0" dirty="0" smtClean="0"/>
              <a:t> 느낌으로 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게임 대기실과 같은 기능을 하는 마을은 </a:t>
            </a:r>
            <a:r>
              <a:rPr lang="en-US" altLang="ko-KR" baseline="0" dirty="0" smtClean="0"/>
              <a:t>2d </a:t>
            </a:r>
            <a:r>
              <a:rPr lang="ko-KR" altLang="en-US" baseline="0" dirty="0" smtClean="0"/>
              <a:t>도트로 되어있습니다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팀원들 각자 잘하는 분야가 다르기 때문에 팀원들의 장점을 최대한 살리기 위해 기획되었습니다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46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쉽게 죽을 수 있고 어려운 상황을 지속적으로 부여하고</a:t>
            </a:r>
            <a:r>
              <a:rPr lang="ko-KR" altLang="en-US" baseline="0" dirty="0" smtClean="0"/>
              <a:t> 엔딩없이 끊임없이 던전을 진행해야하는 </a:t>
            </a:r>
            <a:r>
              <a:rPr lang="ko-KR" altLang="en-US" baseline="0" dirty="0" err="1" smtClean="0"/>
              <a:t>하드코어한</a:t>
            </a:r>
            <a:r>
              <a:rPr lang="ko-KR" altLang="en-US" baseline="0" dirty="0" smtClean="0"/>
              <a:t> 던전이라는 특징이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1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2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5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8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B9DC5351-9565-4B5D-8EF2-9D94DB13AFF3}" type="datetimeFigureOut">
              <a:rPr lang="ko-KR" altLang="en-US" smtClean="0"/>
              <a:pPr/>
              <a:t>2023-03-15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2BCB9AA2-6393-4D15-9A33-CC0CDD5957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1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8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notesSlide" Target="../notesSlides/notesSlide19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1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19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1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1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11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microsoft.com/office/2007/relationships/hdphoto" Target="../media/hdphoto5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microsoft.com/office/2007/relationships/hdphoto" Target="../media/hdphoto11.wdp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microsoft.com/office/2007/relationships/hdphoto" Target="../media/hdphoto5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3.png"/><Relationship Id="rId5" Type="http://schemas.microsoft.com/office/2007/relationships/hdphoto" Target="../media/hdphoto10.wdp"/><Relationship Id="rId10" Type="http://schemas.microsoft.com/office/2007/relationships/hdphoto" Target="../media/hdphoto11.wdp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microsoft.com/office/2007/relationships/hdphoto" Target="../media/hdphoto11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0.png"/><Relationship Id="rId7" Type="http://schemas.microsoft.com/office/2007/relationships/hdphoto" Target="../media/hdphoto11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0.wdp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hyperlink" Target="https://youtu.be/G6JgBxgbJw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2334193"/>
            <a:ext cx="6858000" cy="1790700"/>
          </a:xfrm>
        </p:spPr>
        <p:txBody>
          <a:bodyPr anchor="ctr">
            <a:normAutofit/>
          </a:bodyPr>
          <a:lstStyle/>
          <a:p>
            <a:r>
              <a:rPr lang="en-US" altLang="ko-KR" sz="5400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HardcoreDungeon</a:t>
            </a:r>
            <a:endParaRPr lang="ko-KR" altLang="en-US" sz="5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10738" y="3899541"/>
            <a:ext cx="19046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201902628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신윤정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201902630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67561" y="1128376"/>
            <a:ext cx="84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6918" y="62669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7561" y="1466930"/>
            <a:ext cx="804374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던전은 층으로 구성된다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오를때마다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이벤트 또는 전투가 발생한다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전투나 이벤트가 끝날 경우 다음 층으로 진행할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marL="179388" indent="-179388" fontAlgn="ctr">
              <a:spcAft>
                <a:spcPts val="12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발생 확률은 전투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60%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40%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로 구성되어 있으며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다음 층 시작 시 직전 층에 발생했던 사건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전투나 이벤트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의 확률에서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5%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를 뺀다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퇴장시까지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누적됨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)</a:t>
            </a:r>
          </a:p>
          <a:p>
            <a:pPr marL="271463" indent="-271463" fontAlgn="ctr">
              <a:spcAft>
                <a:spcPts val="12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ex)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직전 층이 전투였을 경우 다음 층이 전투가 나올 확률은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55%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가 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연속 나올 경우 다음 층이 전투가 될 확률은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50%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가 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전투나 이벤트는 세부적으로 나올 수 있는 종류가 존재하며 층에 따라 해당 종류가 다르다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ex)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전투가 선택되었을 경우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보스 전투나 일반 전투 등 종류를 확률에 의해 결정한다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 단위로 던전에서 나가는 이벤트가 무조건 발생하며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위의 확률 변동에는 영향을 주지 않는다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던전에서 플레이어의 캐릭터가 모두 전멸 시 획득했던 모든 보상은 사라진다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12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사용한 아이템 카드는 복구되지 않는다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4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3422559" y="382223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9025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887052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80" y="313884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실행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DCCB44BD-06CD-4DBE-2F19-4AEA2819E882}"/>
              </a:ext>
            </a:extLst>
          </p:cNvPr>
          <p:cNvSpPr/>
          <p:nvPr/>
        </p:nvSpPr>
        <p:spPr>
          <a:xfrm>
            <a:off x="3719940" y="5484796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B9BF2-E9EC-F1AD-E71D-BBAF2443B27F}"/>
              </a:ext>
            </a:extLst>
          </p:cNvPr>
          <p:cNvSpPr txBox="1"/>
          <p:nvPr/>
        </p:nvSpPr>
        <p:spPr>
          <a:xfrm>
            <a:off x="4047545" y="1048918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</a:t>
            </a:r>
          </a:p>
        </p:txBody>
      </p:sp>
      <p:pic>
        <p:nvPicPr>
          <p:cNvPr id="1042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90A85B0A-7C9A-7E62-E83D-D4DFFA5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07CECA-2466-A7D4-B2DE-DEC5DB938FB9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1044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9E2709C-4F90-DC35-4756-8B7DE76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0C63D5-9E90-5825-72FC-570218414097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596CDF-13D3-F315-27F9-15A97FDEB261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68EF0AB-9DB8-261D-4770-3B401CCC496D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ACA28E-E674-8EE5-E226-F19E6D41CE3D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0E9395-62B7-1103-9BD2-B23947D7AA4A}"/>
              </a:ext>
            </a:extLst>
          </p:cNvPr>
          <p:cNvSpPr/>
          <p:nvPr/>
        </p:nvSpPr>
        <p:spPr>
          <a:xfrm>
            <a:off x="6899425" y="4001182"/>
            <a:ext cx="2079767" cy="1832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32741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827" y="531243"/>
            <a:ext cx="7636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</a:t>
            </a:r>
            <a:endParaRPr lang="ko-KR" altLang="en-US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7827" y="869797"/>
            <a:ext cx="8144850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마을에서 장착할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던전에서는 수정이 불가능하다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 종류는 스킬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아이템이 있고 최대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스킬 카드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아이템 카드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장을 장착할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스킬 카드는 사용 시 해당 캐릭터의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MP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를 소모한다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동일한 스킬 카드를 장착할 수 없다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아이템 카드는 사용시 삭제된다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 시작 시 전투에 돌입한 플레이어 캐릭터의 숫자만큼 카드를 뽑는다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전투에 돌입한 플레이어 캐릭터가 장착한 모든 카드 중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 캐릭터의 숫자만큼 카드를 뽑는다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ex) 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개의 캐릭터가 각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장씩 카드를 장착한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상태일때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전투가 시작되면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장의 카드 중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장을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랜덤하게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뽑는다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사용하지 않는 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해당 전투에서는 유지 된다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손에 들고 있는 카드는 중복되지 않는다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74" y="4098280"/>
            <a:ext cx="1130558" cy="1594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27" y="4098280"/>
            <a:ext cx="1130558" cy="1594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4098280"/>
            <a:ext cx="1130558" cy="1594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146" y="5427836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포션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3899" y="5427836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연막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2771" y="542783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기본공격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1940" y="4098280"/>
            <a:ext cx="310052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작업된 카드 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아이템은 금색 프레임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스킬은 푸른색 프레임으로 구분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3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3422559" y="382223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9025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887052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80" y="313884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실행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DCCB44BD-06CD-4DBE-2F19-4AEA2819E882}"/>
              </a:ext>
            </a:extLst>
          </p:cNvPr>
          <p:cNvSpPr/>
          <p:nvPr/>
        </p:nvSpPr>
        <p:spPr>
          <a:xfrm>
            <a:off x="3719940" y="5484796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B9BF2-E9EC-F1AD-E71D-BBAF2443B27F}"/>
              </a:ext>
            </a:extLst>
          </p:cNvPr>
          <p:cNvSpPr txBox="1"/>
          <p:nvPr/>
        </p:nvSpPr>
        <p:spPr>
          <a:xfrm>
            <a:off x="4047545" y="1048918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</a:t>
            </a:r>
          </a:p>
        </p:txBody>
      </p:sp>
      <p:pic>
        <p:nvPicPr>
          <p:cNvPr id="1042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90A85B0A-7C9A-7E62-E83D-D4DFFA5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07CECA-2466-A7D4-B2DE-DEC5DB938FB9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1044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9E2709C-4F90-DC35-4756-8B7DE76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0C63D5-9E90-5825-72FC-570218414097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596CDF-13D3-F315-27F9-15A97FDEB261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68EF0AB-9DB8-261D-4770-3B401CCC496D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ACA28E-E674-8EE5-E226-F19E6D41CE3D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0E9395-62B7-1103-9BD2-B23947D7AA4A}"/>
              </a:ext>
            </a:extLst>
          </p:cNvPr>
          <p:cNvSpPr/>
          <p:nvPr/>
        </p:nvSpPr>
        <p:spPr>
          <a:xfrm>
            <a:off x="6899425" y="4001182"/>
            <a:ext cx="2079767" cy="1832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396573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9025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887052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80" y="313884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80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" name="폭발: 8pt 1">
            <a:extLst>
              <a:ext uri="{FF2B5EF4-FFF2-40B4-BE49-F238E27FC236}">
                <a16:creationId xmlns:a16="http://schemas.microsoft.com/office/drawing/2014/main" id="{7518BAF1-A281-41B0-CB65-83F8C29DC00F}"/>
              </a:ext>
            </a:extLst>
          </p:cNvPr>
          <p:cNvSpPr/>
          <p:nvPr/>
        </p:nvSpPr>
        <p:spPr>
          <a:xfrm>
            <a:off x="4727740" y="1550150"/>
            <a:ext cx="1025228" cy="94142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 rot="1499417">
            <a:off x="4326116" y="1290260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0369C-C2CD-F95D-C43E-83654BF5586B}"/>
              </a:ext>
            </a:extLst>
          </p:cNvPr>
          <p:cNvSpPr txBox="1"/>
          <p:nvPr/>
        </p:nvSpPr>
        <p:spPr>
          <a:xfrm>
            <a:off x="4047545" y="1048918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</a:t>
            </a: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615B1378-42E9-CEFF-2ABC-6C432FD1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DB37F0-18FF-0757-EA30-9F281B830545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C46E8539-3D39-2AE4-B465-E1D8B14A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59DD0-F59E-B832-27BF-3934D634D35F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D517D4-08A1-564C-B478-457D10A38657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5D5C88-806D-DF9C-827C-E77AFA7D40D4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CA9A2B-1826-CED7-9320-B31B0A191659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13735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9025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887052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80" y="313884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80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FF23C095-1D5F-CAFB-FB59-152E64F3E8E2}"/>
              </a:ext>
            </a:extLst>
          </p:cNvPr>
          <p:cNvSpPr/>
          <p:nvPr/>
        </p:nvSpPr>
        <p:spPr>
          <a:xfrm>
            <a:off x="2803484" y="1434818"/>
            <a:ext cx="1025228" cy="94142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8F3AF-3F8D-BB09-03EB-FE6D5B856751}"/>
              </a:ext>
            </a:extLst>
          </p:cNvPr>
          <p:cNvSpPr/>
          <p:nvPr/>
        </p:nvSpPr>
        <p:spPr>
          <a:xfrm rot="18965815">
            <a:off x="3712636" y="1254081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몬스터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D3A4-AAB5-7E94-82DF-B2B86F974D00}"/>
              </a:ext>
            </a:extLst>
          </p:cNvPr>
          <p:cNvSpPr txBox="1"/>
          <p:nvPr/>
        </p:nvSpPr>
        <p:spPr>
          <a:xfrm>
            <a:off x="4047545" y="1048918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</a:t>
            </a:r>
          </a:p>
        </p:txBody>
      </p:sp>
      <p:pic>
        <p:nvPicPr>
          <p:cNvPr id="7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B82CAD-B569-69FC-85D0-E61AE98B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132D2C-572F-039E-F1BC-0968FCDDFACC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21C3035-7CEB-9F40-0154-F5D53957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B3CA19-52D2-9170-A224-C722D682EF92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831B19-5403-F689-67B0-F05370695AD2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0740A-FB3A-984C-2BED-07AA9EF818F1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EEA930-DCF1-1AFA-5E53-824928397ADF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18792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9025" y="41364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6296031" y="321873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80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409978" y="4068836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00D7497-C16D-FB30-99AF-83BA7B09CD48}"/>
              </a:ext>
            </a:extLst>
          </p:cNvPr>
          <p:cNvSpPr/>
          <p:nvPr/>
        </p:nvSpPr>
        <p:spPr>
          <a:xfrm rot="2927325">
            <a:off x="6520902" y="4304875"/>
            <a:ext cx="706080" cy="102235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FC9EB-C13F-5243-8FF4-5597D0F62EFA}"/>
              </a:ext>
            </a:extLst>
          </p:cNvPr>
          <p:cNvSpPr txBox="1"/>
          <p:nvPr/>
        </p:nvSpPr>
        <p:spPr>
          <a:xfrm rot="19069453">
            <a:off x="6398586" y="4667943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카드랜덤</a:t>
            </a:r>
            <a:r>
              <a:rPr lang="ko-KR" altLang="en-US" sz="1200" b="1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추가</a:t>
            </a: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30373-608C-8C9E-2126-E490DD5AB9A9}"/>
              </a:ext>
            </a:extLst>
          </p:cNvPr>
          <p:cNvSpPr txBox="1"/>
          <p:nvPr/>
        </p:nvSpPr>
        <p:spPr>
          <a:xfrm>
            <a:off x="4047545" y="1048918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</a:t>
            </a: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C12A8209-6DC4-2DD4-718E-3AC2C2D8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8F992-7C6D-8200-0EC6-8A417D70C6FB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40A7CE9-153B-8989-E021-AAF0F011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A8F08-CA39-D4F8-1E86-0E31DF49888A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DD72FD-D0CD-C86A-AA18-19FCD2005ED0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36A37F-0F59-CCDE-2E05-D6ED8A7384E0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44618FC-8D51-C2C7-A00C-8A65FBCDFE54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1076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214920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615376" y="404390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820775" y="4068836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54" y="1577590"/>
            <a:ext cx="1571802" cy="15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5119205" y="2977914"/>
            <a:ext cx="1028700" cy="152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409978" y="4068836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0" y="1041809"/>
            <a:ext cx="901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전투 종료</a:t>
            </a:r>
          </a:p>
        </p:txBody>
      </p:sp>
      <p:pic>
        <p:nvPicPr>
          <p:cNvPr id="4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868D9CF4-CE71-0DD0-F550-3F595D3E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589E2-D8B7-7B36-D9A3-327F5312F844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6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91AEF72E-7226-983B-2AF8-A1CD100C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23B5A-D3ED-3608-D068-8B84B1D0F0D1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DF97F0-C301-1AAD-5E57-4DEADCBD8E80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F3BFC-CC15-BA69-0FAD-2B88A943C115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357726-7CA7-EA7F-E4BC-94B536552008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17809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314_154826843">
            <a:hlinkClick r:id="" action="ppaction://media"/>
            <a:extLst>
              <a:ext uri="{FF2B5EF4-FFF2-40B4-BE49-F238E27FC236}">
                <a16:creationId xmlns:a16="http://schemas.microsoft.com/office/drawing/2014/main" id="{A8F83F87-3685-B143-DAA7-0E9F5297FD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4087"/>
            <a:ext cx="9144000" cy="49498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6918" y="2606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규칙</a:t>
            </a:r>
          </a:p>
        </p:txBody>
      </p:sp>
    </p:spTree>
    <p:extLst>
      <p:ext uri="{BB962C8B-B14F-4D97-AF65-F5344CB8AC3E}">
        <p14:creationId xmlns:p14="http://schemas.microsoft.com/office/powerpoint/2010/main" val="1782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827" y="507180"/>
            <a:ext cx="7636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</a:t>
            </a:r>
            <a:endParaRPr lang="ko-KR" altLang="en-US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642" y="845734"/>
            <a:ext cx="792602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 사건 발생 시 선택지를 선택할 수 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선택지마다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효과가 존재한다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 선택 시 해당 효과를 적용하고 다음 층으로 이동한다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 단위로 던전을 탈출하는 선택지가 무조건 등장한다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2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2180" y="63605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목차</a:t>
            </a:r>
            <a:endParaRPr lang="ko-KR" altLang="en-US" sz="3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2180" y="1866977"/>
            <a:ext cx="18998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 소개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endParaRPr lang="en-US" altLang="ko-KR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2.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게임 소개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endParaRPr lang="en-US" altLang="ko-KR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3.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향후 개발 계획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0516" y="4696424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0972" y="4696424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86370" y="4721351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75573" y="4721351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1" y="1041809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이벤트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2B54D1C-77DD-8351-8550-F76FE5A5F168}"/>
              </a:ext>
            </a:extLst>
          </p:cNvPr>
          <p:cNvSpPr/>
          <p:nvPr/>
        </p:nvSpPr>
        <p:spPr>
          <a:xfrm>
            <a:off x="3987949" y="4669889"/>
            <a:ext cx="706080" cy="1022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8A405-E811-AED7-D506-90647C06FDC6}"/>
              </a:ext>
            </a:extLst>
          </p:cNvPr>
          <p:cNvSpPr txBox="1"/>
          <p:nvPr/>
        </p:nvSpPr>
        <p:spPr>
          <a:xfrm>
            <a:off x="3960382" y="4447851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>
                <a:solidFill>
                  <a:schemeClr val="bg1"/>
                </a:solidFill>
                <a:ea typeface="KoPubWorld돋움체 Medium" panose="00000600000000000000" pitchFamily="2" charset="-127"/>
              </a:rPr>
              <a:t>내려감</a:t>
            </a:r>
            <a:endParaRPr lang="ko-KR" altLang="en-US" sz="150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23DE0E08-202D-77FB-19C4-F9723D41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78BC59-F809-0E31-FC2D-61F68AD13AAE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C35FEE2-711D-3AAE-D20B-225A4ABF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6D60E5-6027-7366-C718-9BC5CA00C58E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08481-23AF-DF80-C775-E45B3E5B8832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D934BB-3E84-6D94-A9E6-4AE908B9EA21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191E39-CF11-6291-3134-2FEC2E6BEA68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7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7390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7846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93245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82448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1" y="1041809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3839477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38514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209964" y="334937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6" y="140436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514189" y="5017979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9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7561" y="520781"/>
            <a:ext cx="84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의뢰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3926" y="859335"/>
            <a:ext cx="78987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일정 전리품을 요구함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재화 또는 특정 아이템을 지급함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의뢰 진행을 통해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 경험치를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올릴 수 있으며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이를 통해 높은 수준의 의뢰와 던전을 해금할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2931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7390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7846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93245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82448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1" y="1041809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3839477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38514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209964" y="334937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6" y="140436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514189" y="5017979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2665864" y="4521798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2862B7-EDDC-1D6B-93FA-8F33330551D6}"/>
              </a:ext>
            </a:extLst>
          </p:cNvPr>
          <p:cNvSpPr/>
          <p:nvPr/>
        </p:nvSpPr>
        <p:spPr>
          <a:xfrm>
            <a:off x="343298" y="4162519"/>
            <a:ext cx="1277682" cy="1250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810493" y="1987167"/>
            <a:ext cx="7402466" cy="317774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1636380" y="318187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제목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내용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2850184" y="3172560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제목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내용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보상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4063987" y="316324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제목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내용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보상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5277791" y="3153930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제목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내용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보상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6491595" y="314461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제목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내용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보상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4254750" y="2606471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7295726" y="2514550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ea typeface="KoPubWorld돋움체 Medium" panose="00000600000000000000" pitchFamily="2" charset="-127"/>
              </a:rPr>
              <a:t>X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0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7390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7846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93245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82448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1" y="1041809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3839477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38514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209964" y="3349379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6" y="140436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514189" y="5017979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810493" y="1987167"/>
            <a:ext cx="7402466" cy="317774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1636380" y="318187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버프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2850184" y="3172560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버프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4063987" y="316324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디버프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5277791" y="3153930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버프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6491595" y="3144615"/>
            <a:ext cx="1119854" cy="14033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버프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4254750" y="2606471"/>
            <a:ext cx="825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보유 효과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7295726" y="2514550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ea typeface="KoPubWorld돋움체 Medium" panose="00000600000000000000" pitchFamily="2" charset="-127"/>
              </a:rPr>
              <a:t>X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2665864" y="4521798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453FF-7603-883F-2FB0-6DFE833DB5C7}"/>
              </a:ext>
            </a:extLst>
          </p:cNvPr>
          <p:cNvSpPr/>
          <p:nvPr/>
        </p:nvSpPr>
        <p:spPr>
          <a:xfrm>
            <a:off x="94693" y="917137"/>
            <a:ext cx="816683" cy="1250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0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7390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7846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93245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82448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3921510" y="1019226"/>
            <a:ext cx="1069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캐릭터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3839477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38514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6" y="140436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3668875" y="2002043"/>
            <a:ext cx="86103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810493" y="2007378"/>
            <a:ext cx="1023749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1813043" y="2007378"/>
            <a:ext cx="185671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096953" y="262397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3790903" y="2450002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ea typeface="KoPubWorld돋움체 Medium" panose="00000600000000000000" pitchFamily="2" charset="-127"/>
              </a:rPr>
              <a:t>X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405156" y="2560640"/>
            <a:ext cx="598514" cy="7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166091" y="2877897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171570" y="3119549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3043847" y="2808077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900" b="1" dirty="0">
                <a:ea typeface="KoPubWorld돋움체 Medium" panose="00000600000000000000" pitchFamily="2" charset="-127"/>
              </a:rPr>
              <a:t> AP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2741323" y="1017604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0FC640-F769-E490-CB51-B6B6332369D1}"/>
              </a:ext>
            </a:extLst>
          </p:cNvPr>
          <p:cNvSpPr/>
          <p:nvPr/>
        </p:nvSpPr>
        <p:spPr>
          <a:xfrm>
            <a:off x="2826417" y="3715156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43D961-2ACA-7147-E38D-491B89687586}"/>
              </a:ext>
            </a:extLst>
          </p:cNvPr>
          <p:cNvSpPr/>
          <p:nvPr/>
        </p:nvSpPr>
        <p:spPr>
          <a:xfrm>
            <a:off x="2611671" y="3710238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69BFCF-5749-6785-267D-D1BFFE6F5CA5}"/>
              </a:ext>
            </a:extLst>
          </p:cNvPr>
          <p:cNvSpPr/>
          <p:nvPr/>
        </p:nvSpPr>
        <p:spPr>
          <a:xfrm>
            <a:off x="2396924" y="3705319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B39260-6EBB-E6FD-EB2A-4BA32215AC1A}"/>
              </a:ext>
            </a:extLst>
          </p:cNvPr>
          <p:cNvSpPr/>
          <p:nvPr/>
        </p:nvSpPr>
        <p:spPr>
          <a:xfrm>
            <a:off x="2182177" y="3700401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3AD2BB-B683-962B-AFFC-65383D3B2337}"/>
              </a:ext>
            </a:extLst>
          </p:cNvPr>
          <p:cNvSpPr/>
          <p:nvPr/>
        </p:nvSpPr>
        <p:spPr>
          <a:xfrm>
            <a:off x="1967430" y="3695482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1752684" y="3690564"/>
            <a:ext cx="731152" cy="9932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2426794" y="3481003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900" b="1" dirty="0">
                <a:ea typeface="KoPubWorld돋움체 Medium" panose="00000600000000000000" pitchFamily="2" charset="-127"/>
              </a:rPr>
              <a:t> </a:t>
            </a:r>
            <a:r>
              <a:rPr lang="ko-KR" altLang="en-US" sz="900" b="1" dirty="0">
                <a:ea typeface="KoPubWorld돋움체 Medium" panose="00000600000000000000" pitchFamily="2" charset="-127"/>
              </a:rPr>
              <a:t>스킬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3120597" y="297245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ea typeface="KoPubWorld돋움체 Medium" panose="00000600000000000000" pitchFamily="2" charset="-127"/>
              </a:rPr>
              <a:t>- 2 -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pic>
        <p:nvPicPr>
          <p:cNvPr id="4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3B057262-2343-6B9D-AD2C-E8C64EC8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9BD0D7-6015-E8B7-2F04-40595F488246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1062855-5070-7926-5599-2B50C79540E2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DDB7BA8-12DB-3EEC-541A-21E72D07CB5C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94C0721-791E-3B9C-7F7C-E2D5937AF7BB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7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88902" y="857251"/>
            <a:ext cx="9188452" cy="51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917137"/>
            <a:ext cx="2012156" cy="20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96" y="119896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7036" y="4278103"/>
            <a:ext cx="2012156" cy="12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187390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80%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4587846" y="55200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5793245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84" y="3174905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80" y="3162943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2454671" y="2986527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330721" y="2977914"/>
            <a:ext cx="1028700" cy="15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3095104" y="3331635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7805997" y="5487159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3382448" y="554493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-</a:t>
            </a: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AP -1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50%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4" y="3156312"/>
            <a:ext cx="580322" cy="58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4017691" y="1041809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3839477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3851408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선택지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6" y="140436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9" y="4043910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750107" y="540888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3668875" y="2002043"/>
            <a:ext cx="86103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810493" y="2007378"/>
            <a:ext cx="1023749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1813043" y="2007378"/>
            <a:ext cx="1856715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096953" y="262397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3790903" y="2450002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ea typeface="KoPubWorld돋움체 Medium" panose="00000600000000000000" pitchFamily="2" charset="-127"/>
              </a:rPr>
              <a:t>X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405156" y="2560640"/>
            <a:ext cx="598514" cy="7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166091" y="2877897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171570" y="3119549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3043847" y="2808077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900" b="1" dirty="0">
                <a:ea typeface="KoPubWorld돋움체 Medium" panose="00000600000000000000" pitchFamily="2" charset="-127"/>
              </a:rPr>
              <a:t> AP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2741323" y="1017604"/>
            <a:ext cx="420679" cy="3484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3120597" y="297245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ea typeface="KoPubWorld돋움체 Medium" panose="00000600000000000000" pitchFamily="2" charset="-127"/>
              </a:rPr>
              <a:t>- 2 -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2426794" y="3481003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900" b="1" dirty="0">
                <a:ea typeface="KoPubWorld돋움체 Medium" panose="00000600000000000000" pitchFamily="2" charset="-127"/>
              </a:rPr>
              <a:t> </a:t>
            </a:r>
            <a:r>
              <a:rPr lang="ko-KR" altLang="en-US" sz="900" b="1" dirty="0">
                <a:ea typeface="KoPubWorld돋움체 Medium" panose="00000600000000000000" pitchFamily="2" charset="-127"/>
              </a:rPr>
              <a:t>스킬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A67A4468-0801-D10B-FDF0-C1161F85DD4A}"/>
              </a:ext>
            </a:extLst>
          </p:cNvPr>
          <p:cNvSpPr/>
          <p:nvPr/>
        </p:nvSpPr>
        <p:spPr>
          <a:xfrm>
            <a:off x="2679263" y="4897727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좌 우 스크롤 가능</a:t>
            </a:r>
          </a:p>
        </p:txBody>
      </p:sp>
      <p:pic>
        <p:nvPicPr>
          <p:cNvPr id="41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CC5EFE6-C9CE-1C4C-A601-FD005CE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35" y="715404"/>
            <a:ext cx="1207811" cy="12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DDEE20-3707-BCCD-05EE-663BB245371A}"/>
              </a:ext>
            </a:extLst>
          </p:cNvPr>
          <p:cNvSpPr/>
          <p:nvPr/>
        </p:nvSpPr>
        <p:spPr>
          <a:xfrm>
            <a:off x="252559" y="1906943"/>
            <a:ext cx="508001" cy="222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효과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1F1FF1-036F-0364-ACB9-101903616990}"/>
              </a:ext>
            </a:extLst>
          </p:cNvPr>
          <p:cNvSpPr/>
          <p:nvPr/>
        </p:nvSpPr>
        <p:spPr>
          <a:xfrm>
            <a:off x="-34529" y="851209"/>
            <a:ext cx="9178529" cy="5185838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839239" y="2956758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4BDDE-FD99-D12A-7E72-A03D4DE8D696}"/>
              </a:ext>
            </a:extLst>
          </p:cNvPr>
          <p:cNvSpPr txBox="1"/>
          <p:nvPr/>
        </p:nvSpPr>
        <p:spPr>
          <a:xfrm>
            <a:off x="3863514" y="2504074"/>
            <a:ext cx="12880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보유 스킬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9C5E67-73A5-D4A6-B306-88179ED775E8}"/>
              </a:ext>
            </a:extLst>
          </p:cNvPr>
          <p:cNvSpPr/>
          <p:nvPr/>
        </p:nvSpPr>
        <p:spPr>
          <a:xfrm>
            <a:off x="2198918" y="2976293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3510CE-1447-51AA-6F50-EC758C8E216D}"/>
              </a:ext>
            </a:extLst>
          </p:cNvPr>
          <p:cNvSpPr/>
          <p:nvPr/>
        </p:nvSpPr>
        <p:spPr>
          <a:xfrm>
            <a:off x="3558598" y="2995829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4F53CA-ECDA-73CA-03AC-A4BF51729C83}"/>
              </a:ext>
            </a:extLst>
          </p:cNvPr>
          <p:cNvSpPr/>
          <p:nvPr/>
        </p:nvSpPr>
        <p:spPr>
          <a:xfrm>
            <a:off x="4918277" y="3015364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932371-38EF-EA48-942D-71B5A7F7EAA5}"/>
              </a:ext>
            </a:extLst>
          </p:cNvPr>
          <p:cNvSpPr/>
          <p:nvPr/>
        </p:nvSpPr>
        <p:spPr>
          <a:xfrm>
            <a:off x="6277957" y="3034899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44DDCA-7A50-80D4-5ADE-B1FECF2A362E}"/>
              </a:ext>
            </a:extLst>
          </p:cNvPr>
          <p:cNvSpPr/>
          <p:nvPr/>
        </p:nvSpPr>
        <p:spPr>
          <a:xfrm>
            <a:off x="7637636" y="3054434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43C400F-0303-2A05-BD03-3BA6FB7A4E97}"/>
              </a:ext>
            </a:extLst>
          </p:cNvPr>
          <p:cNvSpPr/>
          <p:nvPr/>
        </p:nvSpPr>
        <p:spPr>
          <a:xfrm>
            <a:off x="8321675" y="1007689"/>
            <a:ext cx="634604" cy="585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DEEDFFA-90DF-6329-4BBB-E3DC2B1C599D}"/>
              </a:ext>
            </a:extLst>
          </p:cNvPr>
          <p:cNvSpPr/>
          <p:nvPr/>
        </p:nvSpPr>
        <p:spPr>
          <a:xfrm>
            <a:off x="8430113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A92CDB0-3367-ED2A-3EA3-67E8EC819FB6}"/>
              </a:ext>
            </a:extLst>
          </p:cNvPr>
          <p:cNvSpPr/>
          <p:nvPr/>
        </p:nvSpPr>
        <p:spPr>
          <a:xfrm>
            <a:off x="8663009" y="1066536"/>
            <a:ext cx="196163" cy="4676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2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175" y="2920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배경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174" y="4244424"/>
            <a:ext cx="25042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초원 배경에서 점점 마을로 이동</a:t>
            </a:r>
          </a:p>
        </p:txBody>
      </p:sp>
      <p:pic>
        <p:nvPicPr>
          <p:cNvPr id="1026" name="Picture 2" descr="원신 게임플레이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1159356"/>
            <a:ext cx="255905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D진단/中게임 초강세⑤] 원신 충격파…그래도 믿을 곳은 빅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2685044"/>
            <a:ext cx="2559050" cy="14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30" y="1159356"/>
            <a:ext cx="2559051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and.co.kr/news/photo/202107/8751_37773_25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30" y="2685044"/>
            <a:ext cx="2559051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67561" y="611627"/>
            <a:ext cx="5464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+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추가로 제작될 수 있음 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3926" y="950181"/>
            <a:ext cx="78987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 진행에 필수적인 스킬을 보유하고 있음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특정 상황을 겪을 때마다 패시브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능력치가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추가되거나 숙련도가 오른다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부정적 패시브와 긍정적 패시브가 존재한다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86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98740" y="4584615"/>
            <a:ext cx="266771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한국풍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여자ㅣ도사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무릉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복숭아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부채를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휘두르면 복숭아 꽃이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몬스터에게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꽂힘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퓨전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한복</a:t>
            </a:r>
          </a:p>
        </p:txBody>
      </p:sp>
      <p:pic>
        <p:nvPicPr>
          <p:cNvPr id="6" name="Picture 2" descr="환상의 낙원 무릉도원에서 불어오는 복숭아향기 '피치블라썸' | 텀블벅 - 크리에이터를 위한 크라우드펀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5" y="2092826"/>
            <a:ext cx="2952104" cy="22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복숭아맛 쿠키 (오븐브레이크) | 쿠키런 위키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4471238"/>
            <a:ext cx="1972136" cy="19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i3.ruliweb.com/img/5/6/5/9/56599B0F4B38C3002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98" y="3746824"/>
            <a:ext cx="2290699" cy="279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174" y="27542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마법사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98740" y="4306905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컨셉</a:t>
            </a:r>
            <a:endParaRPr lang="ko-KR" altLang="en-US" sz="1200" dirty="0"/>
          </a:p>
        </p:txBody>
      </p:sp>
      <p:pic>
        <p:nvPicPr>
          <p:cNvPr id="2050" name="Picture 2" descr="01화 복사꽃 만발할 때까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22" y="2092826"/>
            <a:ext cx="2442308" cy="15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생활 한복 - 검색결과 | 쇼핑하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416" y="2092826"/>
            <a:ext cx="1705218" cy="17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ECAD16-20F8-A3A9-BC28-3E379190DD91}"/>
              </a:ext>
            </a:extLst>
          </p:cNvPr>
          <p:cNvSpPr/>
          <p:nvPr/>
        </p:nvSpPr>
        <p:spPr>
          <a:xfrm>
            <a:off x="298174" y="814036"/>
            <a:ext cx="697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클래식한 마법사 컨셉</a:t>
            </a:r>
          </a:p>
          <a:p>
            <a:pPr font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순수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딜링에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치중된 클래스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일부 버프 및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디버프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존재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)</a:t>
            </a:r>
          </a:p>
          <a:p>
            <a:pPr font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마을로 가거나 매 전투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종료시마다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일정량의 마나를 회복하며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이를 소모하여 마법 사용 가능</a:t>
            </a:r>
          </a:p>
          <a:p>
            <a:pPr font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마나는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소모품으로도 회복 가능</a:t>
            </a:r>
          </a:p>
        </p:txBody>
      </p:sp>
    </p:spTree>
    <p:extLst>
      <p:ext uri="{BB962C8B-B14F-4D97-AF65-F5344CB8AC3E}">
        <p14:creationId xmlns:p14="http://schemas.microsoft.com/office/powerpoint/2010/main" val="4616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034288" y="3039285"/>
            <a:ext cx="5075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‘</a:t>
            </a:r>
            <a:r>
              <a:rPr lang="ko-KR" altLang="en-US" sz="7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게제미없다</a:t>
            </a:r>
            <a:r>
              <a:rPr lang="en-US" altLang="ko-KR" sz="7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’</a:t>
            </a:r>
            <a:endParaRPr lang="ko-KR" altLang="en-US" sz="7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62288" y="2546916"/>
            <a:ext cx="4219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게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으른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제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작자에게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미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래는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없다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1" y="8120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마법사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8428" y="826591"/>
            <a:ext cx="200183" cy="200183"/>
          </a:xfrm>
          <a:prstGeom prst="rect">
            <a:avLst/>
          </a:prstGeom>
          <a:solidFill>
            <a:srgbClr val="FDA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540" y="531983"/>
            <a:ext cx="670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메인컬러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0203" y="826591"/>
            <a:ext cx="200183" cy="200183"/>
          </a:xfrm>
          <a:prstGeom prst="rect">
            <a:avLst/>
          </a:prstGeom>
          <a:solidFill>
            <a:srgbClr val="FF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1977" y="826591"/>
            <a:ext cx="200183" cy="200183"/>
          </a:xfrm>
          <a:prstGeom prst="rect">
            <a:avLst/>
          </a:prstGeom>
          <a:solidFill>
            <a:srgbClr val="FFC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3752" y="826591"/>
            <a:ext cx="200183" cy="200183"/>
          </a:xfrm>
          <a:prstGeom prst="rect">
            <a:avLst/>
          </a:prstGeom>
          <a:solidFill>
            <a:srgbClr val="88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15" y="265873"/>
            <a:ext cx="1430336" cy="14303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64" y="692684"/>
            <a:ext cx="923795" cy="9240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31" y="826591"/>
            <a:ext cx="841578" cy="8415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80" y="826591"/>
            <a:ext cx="894812" cy="8948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901"/>
            <a:ext cx="9144000" cy="49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197"/>
            <a:ext cx="9144000" cy="5425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22" y="564708"/>
            <a:ext cx="2440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후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적용예정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21" y="8120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마법사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9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175" y="330116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3074" name="Picture 2" descr="포켓몬스터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55" y="1657112"/>
            <a:ext cx="2943489" cy="22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디지몬 어드벤처 - 나무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49" y="1699260"/>
            <a:ext cx="5113715" cy="21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173" y="876739"/>
            <a:ext cx="3106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포켓몬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디지몬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진화 전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깜찍하고 귀여운 몬스터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049" y="3924300"/>
            <a:ext cx="1660208" cy="1660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55" y="1130655"/>
            <a:ext cx="3012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층이 </a:t>
            </a:r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높아질수록 </a:t>
            </a:r>
            <a:r>
              <a:rPr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강해보이게</a:t>
            </a:r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 예정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5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175" y="27972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5" y="1312181"/>
            <a:ext cx="8489565" cy="28315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175" y="725989"/>
            <a:ext cx="278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초원 컨셉으로 </a:t>
            </a:r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돌맹이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변화</a:t>
            </a:r>
          </a:p>
        </p:txBody>
      </p:sp>
    </p:spTree>
    <p:extLst>
      <p:ext uri="{BB962C8B-B14F-4D97-AF65-F5344CB8AC3E}">
        <p14:creationId xmlns:p14="http://schemas.microsoft.com/office/powerpoint/2010/main" val="18845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21" y="8120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22" y="431846"/>
            <a:ext cx="753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556"/>
          <a:stretch/>
        </p:blipFill>
        <p:spPr>
          <a:xfrm>
            <a:off x="0" y="734786"/>
            <a:ext cx="9144000" cy="61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2997201" y="3315900"/>
            <a:ext cx="2329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- </a:t>
            </a:r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캐릭터들 표시 및 움직임 </a:t>
            </a:r>
            <a:r>
              <a:rPr lang="en-US" altLang="ko-KR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-</a:t>
            </a:r>
            <a:endParaRPr lang="ko-KR" altLang="en-US" sz="135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0CA41-6B31-5728-6D9A-9DCA9D38D60E}"/>
              </a:ext>
            </a:extLst>
          </p:cNvPr>
          <p:cNvSpPr txBox="1"/>
          <p:nvPr/>
        </p:nvSpPr>
        <p:spPr>
          <a:xfrm>
            <a:off x="3921511" y="1019226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>
                <a:solidFill>
                  <a:schemeClr val="bg1"/>
                </a:solidFill>
                <a:ea typeface="KoPubWorld돋움체 Medium" panose="00000600000000000000" pitchFamily="2" charset="-127"/>
              </a:rPr>
              <a:t>용병단</a:t>
            </a:r>
            <a:endParaRPr lang="ko-KR" altLang="en-US" sz="150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082D31-E8B6-9E32-AD2C-DD58D6054B67}"/>
              </a:ext>
            </a:extLst>
          </p:cNvPr>
          <p:cNvSpPr/>
          <p:nvPr/>
        </p:nvSpPr>
        <p:spPr>
          <a:xfrm>
            <a:off x="115019" y="922518"/>
            <a:ext cx="1256317" cy="6188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DAY 1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8910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288723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403024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2447836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2562136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4606949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4721249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6766062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6880362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791897" y="5474027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19461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288723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403024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2447836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2562136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4606949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4721249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6766062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6880362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791897" y="5347028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22716" y="857161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3700217" y="139074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스킬 획득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!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387386" y="20320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1501687" y="2146300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6300301" y="2707757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5694521" y="2707576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5088740" y="2694876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5162749" y="4737100"/>
            <a:ext cx="2420695" cy="41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터치 시 확대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6383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288723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403024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2447836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2562136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4606949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4721249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6766062" y="20066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비용 </a:t>
            </a:r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– 1500G</a:t>
            </a: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6880362" y="2120901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791897" y="5347028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3700217" y="139074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스킬 획득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!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387386" y="2032000"/>
            <a:ext cx="1905001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등급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1501687" y="2146300"/>
            <a:ext cx="1638413" cy="1250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6300301" y="2707757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5694521" y="2707576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5088740" y="2694876"/>
            <a:ext cx="1150106" cy="184384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X 2</a:t>
            </a: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확률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5162749" y="4737100"/>
            <a:ext cx="2420695" cy="41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터치 시 확대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22716" y="857161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B33C1B-AD1D-7078-8FC0-FDDBDA8FC153}"/>
              </a:ext>
            </a:extLst>
          </p:cNvPr>
          <p:cNvSpPr/>
          <p:nvPr/>
        </p:nvSpPr>
        <p:spPr>
          <a:xfrm>
            <a:off x="3159695" y="1797140"/>
            <a:ext cx="2678609" cy="29852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스킬명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9495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518070" y="1991564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1008507" y="2090034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CC37-D6AE-7D7B-2525-FB4AAA1124D3}"/>
              </a:ext>
            </a:extLst>
          </p:cNvPr>
          <p:cNvSpPr/>
          <p:nvPr/>
        </p:nvSpPr>
        <p:spPr>
          <a:xfrm>
            <a:off x="2540748" y="1991564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5B529-0C16-CF80-DFDE-A3C3D8445F0B}"/>
              </a:ext>
            </a:extLst>
          </p:cNvPr>
          <p:cNvSpPr/>
          <p:nvPr/>
        </p:nvSpPr>
        <p:spPr>
          <a:xfrm>
            <a:off x="3031185" y="2090034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F04602-A5C2-7ABD-E099-D1899C6B4CCC}"/>
              </a:ext>
            </a:extLst>
          </p:cNvPr>
          <p:cNvSpPr/>
          <p:nvPr/>
        </p:nvSpPr>
        <p:spPr>
          <a:xfrm>
            <a:off x="4563426" y="1991564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7DF22E-FDD4-B2B5-F26F-20D5BE59897D}"/>
              </a:ext>
            </a:extLst>
          </p:cNvPr>
          <p:cNvSpPr/>
          <p:nvPr/>
        </p:nvSpPr>
        <p:spPr>
          <a:xfrm>
            <a:off x="5053863" y="2090034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E64E5-A967-13A9-A5FD-D131609A606E}"/>
              </a:ext>
            </a:extLst>
          </p:cNvPr>
          <p:cNvSpPr/>
          <p:nvPr/>
        </p:nvSpPr>
        <p:spPr>
          <a:xfrm>
            <a:off x="6618177" y="1991564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7FAD47-92C9-1A4B-3AC1-F8F02DD00E07}"/>
              </a:ext>
            </a:extLst>
          </p:cNvPr>
          <p:cNvSpPr/>
          <p:nvPr/>
        </p:nvSpPr>
        <p:spPr>
          <a:xfrm>
            <a:off x="7108614" y="2090034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ED247-1F0F-8CC8-4B36-1D9791BD7508}"/>
              </a:ext>
            </a:extLst>
          </p:cNvPr>
          <p:cNvSpPr/>
          <p:nvPr/>
        </p:nvSpPr>
        <p:spPr>
          <a:xfrm>
            <a:off x="518070" y="3667258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D9AC9A-D467-FFAA-D6A4-E2CAA1017CF7}"/>
              </a:ext>
            </a:extLst>
          </p:cNvPr>
          <p:cNvSpPr/>
          <p:nvPr/>
        </p:nvSpPr>
        <p:spPr>
          <a:xfrm>
            <a:off x="1008507" y="3765727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7720C-0EB1-6284-DC0D-1CBB709F385B}"/>
              </a:ext>
            </a:extLst>
          </p:cNvPr>
          <p:cNvSpPr/>
          <p:nvPr/>
        </p:nvSpPr>
        <p:spPr>
          <a:xfrm>
            <a:off x="2540748" y="3667258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FABC05-EA70-2308-A8FD-BC146ED0C0A7}"/>
              </a:ext>
            </a:extLst>
          </p:cNvPr>
          <p:cNvSpPr/>
          <p:nvPr/>
        </p:nvSpPr>
        <p:spPr>
          <a:xfrm>
            <a:off x="3031185" y="3765727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99896D-1407-676F-0B2B-58563B2EC503}"/>
              </a:ext>
            </a:extLst>
          </p:cNvPr>
          <p:cNvSpPr/>
          <p:nvPr/>
        </p:nvSpPr>
        <p:spPr>
          <a:xfrm>
            <a:off x="4563426" y="3667258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6FA3CB-0974-DCE4-EFF3-C3B249E35B64}"/>
              </a:ext>
            </a:extLst>
          </p:cNvPr>
          <p:cNvSpPr/>
          <p:nvPr/>
        </p:nvSpPr>
        <p:spPr>
          <a:xfrm>
            <a:off x="5053863" y="3765727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F05DC-B763-CD6C-DEBE-30DBB80AB510}"/>
              </a:ext>
            </a:extLst>
          </p:cNvPr>
          <p:cNvSpPr/>
          <p:nvPr/>
        </p:nvSpPr>
        <p:spPr>
          <a:xfrm>
            <a:off x="6618177" y="3667258"/>
            <a:ext cx="1905001" cy="1587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잠김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7C6D7F-7F9A-DC0D-9D55-17B0D3465FD2}"/>
              </a:ext>
            </a:extLst>
          </p:cNvPr>
          <p:cNvSpPr/>
          <p:nvPr/>
        </p:nvSpPr>
        <p:spPr>
          <a:xfrm>
            <a:off x="7108614" y="3765727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570B6-CB68-10E1-53DF-B1A95025DFBF}"/>
              </a:ext>
            </a:extLst>
          </p:cNvPr>
          <p:cNvSpPr txBox="1"/>
          <p:nvPr/>
        </p:nvSpPr>
        <p:spPr>
          <a:xfrm>
            <a:off x="1228196" y="3181478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3250874" y="3152001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27F62-BB23-DF32-BF18-2BD4593D429D}"/>
              </a:ext>
            </a:extLst>
          </p:cNvPr>
          <p:cNvSpPr txBox="1"/>
          <p:nvPr/>
        </p:nvSpPr>
        <p:spPr>
          <a:xfrm>
            <a:off x="5273552" y="3122524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7312115" y="3163610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FC346-F4CC-254D-C337-AC9CC75D80AE}"/>
              </a:ext>
            </a:extLst>
          </p:cNvPr>
          <p:cNvSpPr txBox="1"/>
          <p:nvPr/>
        </p:nvSpPr>
        <p:spPr>
          <a:xfrm>
            <a:off x="1228195" y="4817083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69EF01-959E-C652-E4A6-7EBFF25B2591}"/>
              </a:ext>
            </a:extLst>
          </p:cNvPr>
          <p:cNvSpPr txBox="1"/>
          <p:nvPr/>
        </p:nvSpPr>
        <p:spPr>
          <a:xfrm>
            <a:off x="3248007" y="4839304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5273552" y="4817083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8533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6918" y="38205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팀원 소개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826" y="4746431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826" y="3434192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201902630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835826" y="1966084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신윤정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201902628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35826" y="2305649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몬스터 모델링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애니메이션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" y="3289448"/>
            <a:ext cx="1118429" cy="11184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35826" y="3772746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배경 모델링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카툰렌더링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방식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826" y="5054208"/>
            <a:ext cx="186543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그래픽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이펙트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118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재학생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70573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졸업생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82313" y="1844124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이은수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82313" y="2185738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프로그래밍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82313" y="3485945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82313" y="3794757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기획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" y="1966084"/>
            <a:ext cx="1116199" cy="1105362"/>
          </a:xfrm>
          <a:prstGeom prst="rect">
            <a:avLst/>
          </a:prstGeom>
        </p:spPr>
      </p:pic>
      <p:pic>
        <p:nvPicPr>
          <p:cNvPr id="1026" name="Picture 2" descr="굉장히 묘한 짱구 극장판 장면 | (백업)유머 게시판(2020-2021) | RULI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9" b="9522"/>
          <a:stretch/>
        </p:blipFill>
        <p:spPr bwMode="auto">
          <a:xfrm>
            <a:off x="450118" y="4746431"/>
            <a:ext cx="1141426" cy="9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019732" y="318687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팀장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1934307" y="3238937"/>
            <a:ext cx="141357" cy="157481"/>
          </a:xfrm>
          <a:custGeom>
            <a:avLst/>
            <a:gdLst>
              <a:gd name="connsiteX0" fmla="*/ 254254 w 508507"/>
              <a:gd name="connsiteY0" fmla="*/ 0 h 566511"/>
              <a:gd name="connsiteX1" fmla="*/ 155661 w 508507"/>
              <a:gd name="connsiteY1" fmla="*/ 427616 h 566511"/>
              <a:gd name="connsiteX2" fmla="*/ 0 w 508507"/>
              <a:gd name="connsiteY2" fmla="*/ 216162 h 566511"/>
              <a:gd name="connsiteX3" fmla="*/ 0 w 508507"/>
              <a:gd name="connsiteY3" fmla="*/ 566511 h 566511"/>
              <a:gd name="connsiteX4" fmla="*/ 123637 w 508507"/>
              <a:gd name="connsiteY4" fmla="*/ 566511 h 566511"/>
              <a:gd name="connsiteX5" fmla="*/ 250599 w 508507"/>
              <a:gd name="connsiteY5" fmla="*/ 566511 h 566511"/>
              <a:gd name="connsiteX6" fmla="*/ 257908 w 508507"/>
              <a:gd name="connsiteY6" fmla="*/ 566511 h 566511"/>
              <a:gd name="connsiteX7" fmla="*/ 384871 w 508507"/>
              <a:gd name="connsiteY7" fmla="*/ 566511 h 566511"/>
              <a:gd name="connsiteX8" fmla="*/ 508507 w 508507"/>
              <a:gd name="connsiteY8" fmla="*/ 566511 h 566511"/>
              <a:gd name="connsiteX9" fmla="*/ 508507 w 508507"/>
              <a:gd name="connsiteY9" fmla="*/ 216162 h 566511"/>
              <a:gd name="connsiteX10" fmla="*/ 352847 w 508507"/>
              <a:gd name="connsiteY10" fmla="*/ 427615 h 56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507" h="566511">
                <a:moveTo>
                  <a:pt x="254254" y="0"/>
                </a:moveTo>
                <a:lnTo>
                  <a:pt x="155661" y="427616"/>
                </a:lnTo>
                <a:lnTo>
                  <a:pt x="0" y="216162"/>
                </a:lnTo>
                <a:lnTo>
                  <a:pt x="0" y="566511"/>
                </a:lnTo>
                <a:lnTo>
                  <a:pt x="123637" y="566511"/>
                </a:lnTo>
                <a:lnTo>
                  <a:pt x="250599" y="566511"/>
                </a:lnTo>
                <a:lnTo>
                  <a:pt x="257908" y="566511"/>
                </a:lnTo>
                <a:lnTo>
                  <a:pt x="384871" y="566511"/>
                </a:lnTo>
                <a:lnTo>
                  <a:pt x="508507" y="566511"/>
                </a:lnTo>
                <a:lnTo>
                  <a:pt x="508507" y="216162"/>
                </a:lnTo>
                <a:lnTo>
                  <a:pt x="352847" y="4276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8E6E7"/>
              </a:clrFrom>
              <a:clrTo>
                <a:srgbClr val="E8E6E7">
                  <a:alpha val="0"/>
                </a:srgbClr>
              </a:clrTo>
            </a:clrChange>
          </a:blip>
          <a:srcRect l="16782" t="16659" r="18772"/>
          <a:stretch/>
        </p:blipFill>
        <p:spPr>
          <a:xfrm>
            <a:off x="4570573" y="3429000"/>
            <a:ext cx="1111740" cy="1008514"/>
          </a:xfrm>
          <a:prstGeom prst="rect">
            <a:avLst/>
          </a:prstGeom>
        </p:spPr>
      </p:pic>
      <p:pic>
        <p:nvPicPr>
          <p:cNvPr id="1028" name="Picture 4" descr="제2의 게임스톱이라더니…국제 은값 하루 만에 10 급락 | 한국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73" y="1915982"/>
            <a:ext cx="908299" cy="6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구의 물과 사람 몸의 물 | MyWa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8765"/>
            <a:ext cx="914400" cy="6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ea typeface="KoPubWorld돋움체 Medium" panose="00000600000000000000" pitchFamily="2" charset="-127"/>
              </a:rPr>
              <a:t>용병단</a:t>
            </a:r>
            <a:endParaRPr lang="en-US" altLang="ko-KR" sz="1200" dirty="0"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ea typeface="KoPubWorld돋움체 Medium" panose="00000600000000000000" pitchFamily="2" charset="-127"/>
              </a:rPr>
              <a:t>5/10</a:t>
            </a:r>
            <a:endParaRPr lang="ko-KR" altLang="en-US" sz="110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567220" y="5387511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5130565" y="2082319"/>
            <a:ext cx="3719417" cy="3162872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3625448" y="2082319"/>
            <a:ext cx="3719417" cy="3162872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615214" y="2082319"/>
            <a:ext cx="3719417" cy="3162872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1821952" y="1790700"/>
            <a:ext cx="4328360" cy="3659156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4" y="27343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622989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417285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2976848" y="4814511"/>
            <a:ext cx="2309429" cy="32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스크롤 시 앞으로 강조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4685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880386" y="2025650"/>
            <a:ext cx="2432050" cy="19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위험도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7053939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3915529" y="3680420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391795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496328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7053939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3363581" y="5327566"/>
            <a:ext cx="1921835" cy="571365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출발</a:t>
            </a:r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600861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C5E154E5-1D74-883C-A80F-F37C24F96016}"/>
              </a:ext>
            </a:extLst>
          </p:cNvPr>
          <p:cNvSpPr/>
          <p:nvPr/>
        </p:nvSpPr>
        <p:spPr>
          <a:xfrm>
            <a:off x="873589" y="4204063"/>
            <a:ext cx="2438847" cy="645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 효과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30275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7053939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3915529" y="3680420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391795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496328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7053939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3363581" y="5327566"/>
            <a:ext cx="1921835" cy="571365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출발</a:t>
            </a:r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600861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166097-DD22-BB0E-2060-2F5BFA53D541}"/>
              </a:ext>
            </a:extLst>
          </p:cNvPr>
          <p:cNvSpPr/>
          <p:nvPr/>
        </p:nvSpPr>
        <p:spPr>
          <a:xfrm>
            <a:off x="880386" y="2025650"/>
            <a:ext cx="2432050" cy="3098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위험도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B65CD-DD7F-54D2-757A-F04D7ABDE7AE}"/>
              </a:ext>
            </a:extLst>
          </p:cNvPr>
          <p:cNvSpPr/>
          <p:nvPr/>
        </p:nvSpPr>
        <p:spPr>
          <a:xfrm>
            <a:off x="3406948" y="2025650"/>
            <a:ext cx="2432050" cy="3098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위험도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6B8877-7702-A312-6DC2-DFCA8BE37B2F}"/>
              </a:ext>
            </a:extLst>
          </p:cNvPr>
          <p:cNvSpPr/>
          <p:nvPr/>
        </p:nvSpPr>
        <p:spPr>
          <a:xfrm>
            <a:off x="5959838" y="2025650"/>
            <a:ext cx="2432050" cy="3098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위험도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C015D97-3241-3A6B-21BC-AF7540F1B44A}"/>
              </a:ext>
            </a:extLst>
          </p:cNvPr>
          <p:cNvSpPr/>
          <p:nvPr/>
        </p:nvSpPr>
        <p:spPr>
          <a:xfrm>
            <a:off x="2567220" y="5259531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좌 우 스크롤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D1DA9-712C-C507-078E-839052BBE2BF}"/>
              </a:ext>
            </a:extLst>
          </p:cNvPr>
          <p:cNvSpPr/>
          <p:nvPr/>
        </p:nvSpPr>
        <p:spPr>
          <a:xfrm>
            <a:off x="3722933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40033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880386" y="2025650"/>
            <a:ext cx="2432050" cy="198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위험도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7053939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3915529" y="3680420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391795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496328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7053939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3363581" y="5327566"/>
            <a:ext cx="1921835" cy="571365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출발</a:t>
            </a:r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600861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C5E154E5-1D74-883C-A80F-F37C24F96016}"/>
              </a:ext>
            </a:extLst>
          </p:cNvPr>
          <p:cNvSpPr/>
          <p:nvPr/>
        </p:nvSpPr>
        <p:spPr>
          <a:xfrm>
            <a:off x="873589" y="4204063"/>
            <a:ext cx="2438847" cy="645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 효과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 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B5E6E-3C7C-6251-630B-F0272088B85A}"/>
              </a:ext>
            </a:extLst>
          </p:cNvPr>
          <p:cNvSpPr/>
          <p:nvPr/>
        </p:nvSpPr>
        <p:spPr>
          <a:xfrm>
            <a:off x="515724" y="2008624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2A0128-4101-FD39-1D03-C16EE89A5221}"/>
              </a:ext>
            </a:extLst>
          </p:cNvPr>
          <p:cNvSpPr/>
          <p:nvPr/>
        </p:nvSpPr>
        <p:spPr>
          <a:xfrm>
            <a:off x="1006161" y="2107093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6D4748-A39F-D6F6-CA16-0DAA8A024E28}"/>
              </a:ext>
            </a:extLst>
          </p:cNvPr>
          <p:cNvSpPr/>
          <p:nvPr/>
        </p:nvSpPr>
        <p:spPr>
          <a:xfrm>
            <a:off x="2592388" y="2016673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FFC347-F333-2512-4E2E-6D60D829957D}"/>
              </a:ext>
            </a:extLst>
          </p:cNvPr>
          <p:cNvSpPr/>
          <p:nvPr/>
        </p:nvSpPr>
        <p:spPr>
          <a:xfrm>
            <a:off x="3082825" y="2115142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3DF8BF-783E-6B06-F407-4FBDCB87AF64}"/>
              </a:ext>
            </a:extLst>
          </p:cNvPr>
          <p:cNvSpPr/>
          <p:nvPr/>
        </p:nvSpPr>
        <p:spPr>
          <a:xfrm>
            <a:off x="4669052" y="2024722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F636F0-9B5C-710C-8DE4-82727F90FF9F}"/>
              </a:ext>
            </a:extLst>
          </p:cNvPr>
          <p:cNvSpPr/>
          <p:nvPr/>
        </p:nvSpPr>
        <p:spPr>
          <a:xfrm>
            <a:off x="5159489" y="2123191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7E0B09-6628-A8D0-170F-FD70F1C04764}"/>
              </a:ext>
            </a:extLst>
          </p:cNvPr>
          <p:cNvSpPr/>
          <p:nvPr/>
        </p:nvSpPr>
        <p:spPr>
          <a:xfrm>
            <a:off x="6745716" y="2032771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B2DA1-8E96-F59B-AFE9-6E5F2A1DBEDE}"/>
              </a:ext>
            </a:extLst>
          </p:cNvPr>
          <p:cNvSpPr/>
          <p:nvPr/>
        </p:nvSpPr>
        <p:spPr>
          <a:xfrm>
            <a:off x="7236152" y="2131240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8405B-8900-AF21-0DF5-199F42FFBAEB}"/>
              </a:ext>
            </a:extLst>
          </p:cNvPr>
          <p:cNvSpPr/>
          <p:nvPr/>
        </p:nvSpPr>
        <p:spPr>
          <a:xfrm>
            <a:off x="509754" y="3759060"/>
            <a:ext cx="1905001" cy="1587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아이템 명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</a:t>
            </a:r>
            <a:endParaRPr lang="en-US" altLang="ko-KR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9A1AF6-D55D-136A-8C77-D584D1075D00}"/>
              </a:ext>
            </a:extLst>
          </p:cNvPr>
          <p:cNvSpPr/>
          <p:nvPr/>
        </p:nvSpPr>
        <p:spPr>
          <a:xfrm>
            <a:off x="1000191" y="3857530"/>
            <a:ext cx="924126" cy="635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AC782945-D8BF-FE3E-F235-5902C0555DE8}"/>
              </a:ext>
            </a:extLst>
          </p:cNvPr>
          <p:cNvSpPr/>
          <p:nvPr/>
        </p:nvSpPr>
        <p:spPr>
          <a:xfrm rot="5400000">
            <a:off x="7103521" y="3889347"/>
            <a:ext cx="3119865" cy="5713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 하 스크롤 가능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3716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ea typeface="KoPubWorld돋움체 Medium" panose="00000600000000000000" pitchFamily="2" charset="-127"/>
              </a:rPr>
              <a:t>출발 인원</a:t>
            </a:r>
            <a:endParaRPr lang="en-US" altLang="ko-KR" sz="1100" dirty="0">
              <a:ea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ea typeface="KoPubWorld돋움체 Medium" panose="00000600000000000000" pitchFamily="2" charset="-127"/>
              </a:rPr>
              <a:t>3/4</a:t>
            </a:r>
            <a:endParaRPr lang="ko-KR" altLang="en-US" sz="1100" dirty="0">
              <a:ea typeface="KoPubWorld돋움체 Medium" panose="00000600000000000000" pitchFamily="2" charset="-127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567220" y="5259531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5130565" y="2082319"/>
            <a:ext cx="3719417" cy="3162872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3625448" y="2082319"/>
            <a:ext cx="3719417" cy="3162872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615214" y="2082319"/>
            <a:ext cx="3719417" cy="3162872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1821952" y="1790700"/>
            <a:ext cx="4328360" cy="3659156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4" y="27343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622989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417285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2976848" y="4814510"/>
            <a:ext cx="2309429" cy="49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스크롤 시 앞으로 강조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클릭 시 선택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/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해제</a:t>
            </a:r>
          </a:p>
        </p:txBody>
      </p:sp>
      <p:pic>
        <p:nvPicPr>
          <p:cNvPr id="13314" name="Picture 2" descr="Blank Letter Seal transparent PNG - StickPNG">
            <a:extLst>
              <a:ext uri="{FF2B5EF4-FFF2-40B4-BE49-F238E27FC236}">
                <a16:creationId xmlns:a16="http://schemas.microsoft.com/office/drawing/2014/main" id="{A08CDA87-BF80-2035-F371-49D976EC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17" y="3992283"/>
            <a:ext cx="1219286" cy="9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C9CB1-9211-CF18-10FA-1B1F68FC8801}"/>
              </a:ext>
            </a:extLst>
          </p:cNvPr>
          <p:cNvSpPr txBox="1"/>
          <p:nvPr/>
        </p:nvSpPr>
        <p:spPr>
          <a:xfrm>
            <a:off x="4836231" y="4264480"/>
            <a:ext cx="68800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5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41218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567220" y="5259531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4893552" y="1784528"/>
            <a:ext cx="4328360" cy="3659156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54027" y="1765300"/>
            <a:ext cx="4328360" cy="3659156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1821952" y="1790700"/>
            <a:ext cx="4328360" cy="3659156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2976848" y="4814510"/>
            <a:ext cx="2309429" cy="49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스크롤 시 앞으로 강조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클릭 시 선택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/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해제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11163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826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6631323" y="5245281"/>
            <a:ext cx="250132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451532"/>
            <a:ext cx="2057400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342" y="5257889"/>
            <a:ext cx="2512678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7092950" y="4451442"/>
            <a:ext cx="2046042" cy="768350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용병단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7385050" y="909638"/>
            <a:ext cx="1655432" cy="2476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45" y="922518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3711575" y="1384300"/>
            <a:ext cx="1720850" cy="381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567220" y="5259531"/>
            <a:ext cx="3506234" cy="4819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4893552" y="1784528"/>
            <a:ext cx="4328360" cy="3659156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54027" y="1765300"/>
            <a:ext cx="4328360" cy="3659156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1821952" y="1790700"/>
            <a:ext cx="4328360" cy="3659156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8" y="2734809"/>
              <a:ext cx="60462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1" y="3945706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42998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2976848" y="4814510"/>
            <a:ext cx="2309429" cy="49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스크롤 시 앞으로 강조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클릭 시 선택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/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해제</a:t>
            </a:r>
          </a:p>
        </p:txBody>
      </p:sp>
      <p:pic>
        <p:nvPicPr>
          <p:cNvPr id="24" name="Picture 2" descr="Blank Letter Seal transparent PNG - StickPNG">
            <a:extLst>
              <a:ext uri="{FF2B5EF4-FFF2-40B4-BE49-F238E27FC236}">
                <a16:creationId xmlns:a16="http://schemas.microsoft.com/office/drawing/2014/main" id="{A932AB43-4295-346E-E5B3-2EB4CE18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17" y="3992283"/>
            <a:ext cx="1219286" cy="9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F2B5C4-77A8-ED4C-2F40-53994E338533}"/>
              </a:ext>
            </a:extLst>
          </p:cNvPr>
          <p:cNvSpPr txBox="1"/>
          <p:nvPr/>
        </p:nvSpPr>
        <p:spPr>
          <a:xfrm>
            <a:off x="4836231" y="4264480"/>
            <a:ext cx="68800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50" b="1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수락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</p:spTree>
    <p:extLst>
      <p:ext uri="{BB962C8B-B14F-4D97-AF65-F5344CB8AC3E}">
        <p14:creationId xmlns:p14="http://schemas.microsoft.com/office/powerpoint/2010/main" val="38684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914" y="2828836"/>
            <a:ext cx="5904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향후 개발 </a:t>
            </a:r>
            <a:r>
              <a:rPr lang="ko-KR" altLang="en-US" sz="7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계</a:t>
            </a:r>
            <a:r>
              <a:rPr lang="ko-KR" altLang="en-US" sz="7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획</a:t>
            </a:r>
            <a:endParaRPr lang="ko-KR" altLang="en-US" sz="7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4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56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913" y="2828836"/>
            <a:ext cx="5904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게임 소개</a:t>
            </a:r>
            <a:endParaRPr lang="ko-KR" altLang="en-US" sz="7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8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143000" y="2334193"/>
            <a:ext cx="6858000" cy="179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KoPubWorld돋움체 Medium" panose="00000600000000000000" pitchFamily="2" charset="-127"/>
                <a:cs typeface="+mj-cs"/>
              </a:defRPr>
            </a:lvl1pPr>
          </a:lstStyle>
          <a:p>
            <a:r>
              <a:rPr lang="en-US" altLang="ko-KR" sz="5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HardcoreDungeon</a:t>
            </a:r>
            <a:endParaRPr lang="ko-KR" altLang="en-US" sz="5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23802" y="254691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가제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60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6918" y="62669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개요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642" y="1032124"/>
            <a:ext cx="792602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턴제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카드 던전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게임</a:t>
            </a: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다키스트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던전의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 방식</a:t>
            </a:r>
          </a:p>
        </p:txBody>
      </p:sp>
      <p:pic>
        <p:nvPicPr>
          <p:cNvPr id="8" name="Picture 2" descr="1628173523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8" y="2095448"/>
            <a:ext cx="3799362" cy="21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71167" y="4232031"/>
            <a:ext cx="29209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https://youtu.be/G6JgBxgbJwk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부터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8B4AC1-C22B-7B43-183B-A260C74A3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98" y="2095448"/>
            <a:ext cx="2404296" cy="4384887"/>
          </a:xfrm>
          <a:prstGeom prst="rect">
            <a:avLst/>
          </a:prstGeom>
        </p:spPr>
      </p:pic>
      <p:pic>
        <p:nvPicPr>
          <p:cNvPr id="10" name="Picture 2" descr="모바일 게임 리뷰]Dungeon Tales 턴제 로그라이크 카드 전략 게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7" y="4614985"/>
            <a:ext cx="3316177" cy="18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3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6918" y="65927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특징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39642" y="1134272"/>
            <a:ext cx="59721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- 2D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+ 3D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게임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642" y="1835396"/>
            <a:ext cx="3825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붕괴같은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활용한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감성 판타지</a:t>
            </a:r>
          </a:p>
        </p:txBody>
      </p:sp>
      <p:pic>
        <p:nvPicPr>
          <p:cNvPr id="7" name="Picture 2" descr="원신 게임플레이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8" y="2165380"/>
            <a:ext cx="255905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54" y="2165380"/>
            <a:ext cx="2559051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영원한 7일의 도시 국민트리 – 꿀팁 – 국민트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12" y="2165381"/>
            <a:ext cx="2567163" cy="14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감성 충만한 도트 모바일 게임 추천 : 네이버 포스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9" y="4838799"/>
            <a:ext cx="2559050" cy="14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인쇄하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54" y="4838799"/>
            <a:ext cx="2566845" cy="14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끊임없이 진화하는 메이플스토리의 2D 도트 그래픽스 이야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12" y="4838799"/>
            <a:ext cx="2547155" cy="14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9642" y="4486860"/>
            <a:ext cx="3825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도트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9642" y="151811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전투화면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9642" y="41597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2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6918" y="74939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게임특징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9642" y="1224401"/>
            <a:ext cx="792602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쉽게 죽을 수 있으며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어려운 상황을 지속적으로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부여함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하드코어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게임 엔딩이 없고 끊임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없는 던전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진행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1639</TotalTime>
  <Words>3109</Words>
  <Application>Microsoft Office PowerPoint</Application>
  <PresentationFormat>화면 슬라이드 쇼(4:3)</PresentationFormat>
  <Paragraphs>1215</Paragraphs>
  <Slides>48</Slides>
  <Notes>45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210 다락방 B</vt:lpstr>
      <vt:lpstr>Arial</vt:lpstr>
      <vt:lpstr>맑은 고딕</vt:lpstr>
      <vt:lpstr>나눔스퀘어</vt:lpstr>
      <vt:lpstr>Calibri</vt:lpstr>
      <vt:lpstr>Calibri Light</vt:lpstr>
      <vt:lpstr>KoPubWorld돋움체 Medium</vt:lpstr>
      <vt:lpstr>Office 테마</vt:lpstr>
      <vt:lpstr>HardcoreDungeon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128</cp:revision>
  <dcterms:created xsi:type="dcterms:W3CDTF">2023-01-08T12:32:08Z</dcterms:created>
  <dcterms:modified xsi:type="dcterms:W3CDTF">2023-03-14T19:24:55Z</dcterms:modified>
</cp:coreProperties>
</file>